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24.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xml.rels" ContentType="application/vnd.openxmlformats-package.relationships+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_rels/slide12.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4.xml.rels" ContentType="application/vnd.openxmlformats-package.relationships+xml"/>
  <Override PartName="/ppt/slides/slide11.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570A6866-9077-4D7C-8CD1-B33A74A7DF2D}"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C9216EA-6DC1-4541-99F1-85A3B3796105}"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1BEE0B92-CC47-4847-91FB-F8758DC7385B}"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BA926D1B-173F-4A88-B1E6-ED4F5019767F}"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0187804-9B4C-4773-AFD2-B6F669335450}"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5992B58-EA43-4368-80DE-18C10C2E343A}"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7AF0576-4822-4D19-BBE1-72D17E70816F}"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3D51940-64D8-43A5-917C-FBB81618B634}"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D1806AC-C76A-4626-807B-779969D3234E}"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BF8FE44-A4AE-41F1-A804-ECBD74F75E0B}"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67C965E-CB94-4881-9908-F1D5C19A92F2}"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5CEB1D8-C1CC-42D9-AE14-099A40CA3EFE}"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8CF877A-6A13-4D05-818F-14C5C5E814BD}"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E1E6671-E4ED-428F-BE5F-D1EC94C00010}"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64526A8-3DE3-48C2-96DB-E3FE0E0D5BA1}"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631B986-9293-483B-946B-75731206288E}"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AB1706AD-509F-483A-BE6E-F83523347062}"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905DADB-8FB3-4EEC-BC5F-4A3A2BB1476E}"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8F6F980F-93ED-4848-9926-880E83854FD5}"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AD7C93D-1C68-4A1F-83F8-1E71FCFD804F}"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7C1B48B-E862-4735-A5CB-454550E0FFD6}"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DF7120B3-73A0-402A-8313-9F979E1421A2}"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086ACE70-88FD-4801-8457-66BCB460BC6B}"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40F4C8F-0612-442C-B65A-19FB67FB85F3}"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1920" cy="3621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 name="PlaceHolder 2"/>
          <p:cNvSpPr>
            <a:spLocks noGrp="1"/>
          </p:cNvSpPr>
          <p:nvPr>
            <p:ph type="sldNum" idx="2"/>
          </p:nvPr>
        </p:nvSpPr>
        <p:spPr>
          <a:xfrm>
            <a:off x="8610480" y="6356520"/>
            <a:ext cx="2740320" cy="3621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5C69A8CD-B84A-4DBD-ADBB-34214E71D007}"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2" name="PlaceHolder 3"/>
          <p:cNvSpPr>
            <a:spLocks noGrp="1"/>
          </p:cNvSpPr>
          <p:nvPr>
            <p:ph type="dt" idx="3"/>
          </p:nvPr>
        </p:nvSpPr>
        <p:spPr>
          <a:xfrm>
            <a:off x="838080" y="6356520"/>
            <a:ext cx="2740320" cy="36216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1920" cy="3621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2" name="PlaceHolder 2"/>
          <p:cNvSpPr>
            <a:spLocks noGrp="1"/>
          </p:cNvSpPr>
          <p:nvPr>
            <p:ph type="sldNum" idx="5"/>
          </p:nvPr>
        </p:nvSpPr>
        <p:spPr>
          <a:xfrm>
            <a:off x="8610480" y="6356520"/>
            <a:ext cx="2740320" cy="3621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696B5E25-97A2-4721-8B1C-2B26B28FD944}"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43" name="PlaceHolder 3"/>
          <p:cNvSpPr>
            <a:spLocks noGrp="1"/>
          </p:cNvSpPr>
          <p:nvPr>
            <p:ph type="dt" idx="6"/>
          </p:nvPr>
        </p:nvSpPr>
        <p:spPr>
          <a:xfrm>
            <a:off x="838080" y="6356520"/>
            <a:ext cx="2740320" cy="36216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1120" cy="2384640"/>
          </a:xfrm>
          <a:prstGeom prst="rect">
            <a:avLst/>
          </a:prstGeom>
          <a:noFill/>
          <a:ln w="0">
            <a:noFill/>
          </a:ln>
        </p:spPr>
        <p:txBody>
          <a:bodyPr lIns="0" rIns="0" tIns="0" bIns="0" anchor="b">
            <a:normAutofit fontScale="75000"/>
          </a:bodyPr>
          <a:p>
            <a:pPr indent="0" algn="ctr">
              <a:lnSpc>
                <a:spcPct val="90000"/>
              </a:lnSpc>
              <a:buNone/>
              <a:tabLst>
                <a:tab algn="l" pos="0"/>
              </a:tabLst>
            </a:pPr>
            <a:r>
              <a:rPr b="0" lang="en-US" sz="6000" spc="-1" strike="noStrike">
                <a:solidFill>
                  <a:srgbClr val="000000"/>
                </a:solidFill>
                <a:latin typeface="Calibri Light"/>
              </a:rPr>
              <a:t>Increasing Adoption and Varietal Turnover of Seed—Consumer and Producer Side Interventions</a:t>
            </a:r>
            <a:endParaRPr b="0" lang="en-US" sz="6000" spc="-1" strike="noStrike">
              <a:solidFill>
                <a:srgbClr val="000000"/>
              </a:solidFill>
              <a:latin typeface="Arial"/>
            </a:endParaRPr>
          </a:p>
        </p:txBody>
      </p:sp>
      <p:sp>
        <p:nvSpPr>
          <p:cNvPr id="83" name="PlaceHolder 2"/>
          <p:cNvSpPr>
            <a:spLocks noGrp="1"/>
          </p:cNvSpPr>
          <p:nvPr>
            <p:ph type="subTitle"/>
          </p:nvPr>
        </p:nvSpPr>
        <p:spPr>
          <a:xfrm>
            <a:off x="1523880" y="3602160"/>
            <a:ext cx="9141120" cy="1652760"/>
          </a:xfrm>
          <a:prstGeom prst="rect">
            <a:avLst/>
          </a:prstGeom>
          <a:noFill/>
          <a:ln w="0">
            <a:noFill/>
          </a:ln>
        </p:spPr>
        <p:txBody>
          <a:bodyPr lIns="0" rIns="0" tIns="0" bIns="0" anchor="t">
            <a:normAutofit/>
          </a:bodyPr>
          <a:p>
            <a:pPr indent="0" algn="ctr">
              <a:lnSpc>
                <a:spcPct val="90000"/>
              </a:lnSpc>
              <a:spcBef>
                <a:spcPts val="1001"/>
              </a:spcBef>
              <a:buNone/>
              <a:tabLst>
                <a:tab algn="l" pos="0"/>
              </a:tabLst>
            </a:pPr>
            <a:r>
              <a:rPr b="0" lang="en-US" sz="2400" spc="-1" strike="noStrike">
                <a:solidFill>
                  <a:srgbClr val="000000"/>
                </a:solidFill>
                <a:latin typeface="Calibri"/>
                <a:ea typeface="Calibri"/>
              </a:rPr>
              <a:t>Bjorn Van Campenhout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2720" cy="132264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ea typeface="Calibri Light"/>
              </a:rPr>
              <a:t>Two-stage pricing designs</a:t>
            </a:r>
            <a:endParaRPr b="0" lang="en-US" sz="4400" spc="-1" strike="noStrike">
              <a:solidFill>
                <a:srgbClr val="000000"/>
              </a:solidFill>
              <a:latin typeface="Arial"/>
            </a:endParaRPr>
          </a:p>
        </p:txBody>
      </p:sp>
      <p:sp>
        <p:nvSpPr>
          <p:cNvPr id="105" name="PlaceHolder 2"/>
          <p:cNvSpPr>
            <a:spLocks noGrp="1"/>
          </p:cNvSpPr>
          <p:nvPr>
            <p:ph/>
          </p:nvPr>
        </p:nvSpPr>
        <p:spPr>
          <a:xfrm>
            <a:off x="838080" y="1825560"/>
            <a:ext cx="10512720" cy="4348440"/>
          </a:xfrm>
          <a:prstGeom prst="rect">
            <a:avLst/>
          </a:prstGeom>
          <a:noFill/>
          <a:ln w="0">
            <a:noFill/>
          </a:ln>
        </p:spPr>
        <p:txBody>
          <a:bodyPr lIns="90000" rIns="90000" tIns="45000" bIns="45000" anchor="t">
            <a:normAutofit fontScale="95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ea typeface="Calibri"/>
              </a:rPr>
              <a:t>Offer farmers opportunity to buy (perhaps at subsidized prices </a:t>
            </a:r>
            <a:r>
              <a:rPr b="0" i="1" lang="en-US" sz="2800" spc="-1" strike="noStrike">
                <a:solidFill>
                  <a:srgbClr val="000000"/>
                </a:solidFill>
                <a:latin typeface="Calibri"/>
                <a:ea typeface="Calibri"/>
              </a:rPr>
              <a:t>p</a:t>
            </a:r>
            <a:r>
              <a:rPr b="0" lang="en-US" sz="2800" spc="-1" strike="noStrike">
                <a:solidFill>
                  <a:srgbClr val="000000"/>
                </a:solidFill>
                <a:latin typeface="Calibri"/>
                <a:ea typeface="Calibri"/>
              </a:rPr>
              <a:t>) and then provide a random discount (</a:t>
            </a:r>
            <a:r>
              <a:rPr b="0" i="1" lang="en-US" sz="2800" spc="-1" strike="noStrike">
                <a:solidFill>
                  <a:srgbClr val="000000"/>
                </a:solidFill>
                <a:latin typeface="Calibri"/>
                <a:ea typeface="Calibri"/>
              </a:rPr>
              <a:t>d</a:t>
            </a:r>
            <a:r>
              <a:rPr b="0" lang="en-US" sz="2800" spc="-1" strike="noStrike">
                <a:solidFill>
                  <a:srgbClr val="000000"/>
                </a:solidFill>
                <a:latin typeface="Calibri"/>
                <a:ea typeface="Calibri"/>
              </a:rPr>
              <a:t>) (Cohen and Dupas 2010; Ashraf, Berry and Shapiro 2010)</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ea typeface="Calibri"/>
              </a:rPr>
              <a:t>A Becker–DeGroot–Marschak (WTP) auction: where the farmer formulates a bid that is compared to a price determined by a random number generator. If the subject's bid is greater than the price, they pay the price and receives the item being auctioned. If the subject's bid is lower than the price, they pay nothing and receive nothing.</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ea typeface="Calibri"/>
              </a:rPr>
              <a:t>We: a 2-player sequential bargaining game (with a concessional script) with 780 farmers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2720" cy="1322640"/>
          </a:xfrm>
          <a:prstGeom prst="rect">
            <a:avLst/>
          </a:prstGeom>
          <a:noFill/>
          <a:ln w="0">
            <a:noFill/>
          </a:ln>
        </p:spPr>
        <p:txBody>
          <a:bodyPr lIns="90000" rIns="90000" tIns="45000" bIns="45000" anchor="ctr">
            <a:noAutofit/>
          </a:bodyPr>
          <a:p>
            <a:pPr indent="0">
              <a:lnSpc>
                <a:spcPct val="90000"/>
              </a:lnSpc>
              <a:spcBef>
                <a:spcPts val="1001"/>
              </a:spcBef>
              <a:buNone/>
              <a:tabLst>
                <a:tab algn="l" pos="0"/>
              </a:tabLst>
            </a:pPr>
            <a:r>
              <a:rPr b="0" lang="en-US" sz="4400" spc="-1" strike="noStrike">
                <a:solidFill>
                  <a:srgbClr val="000000"/>
                </a:solidFill>
                <a:latin typeface="Calibri"/>
                <a:ea typeface="Calibri"/>
              </a:rPr>
              <a:t>2-player sequential bargaining game</a:t>
            </a:r>
            <a:endParaRPr b="0" lang="en-US" sz="4400" spc="-1" strike="noStrike">
              <a:solidFill>
                <a:srgbClr val="000000"/>
              </a:solidFill>
              <a:latin typeface="Arial"/>
            </a:endParaRPr>
          </a:p>
        </p:txBody>
      </p:sp>
      <p:sp>
        <p:nvSpPr>
          <p:cNvPr id="107" name="PlaceHolder 2"/>
          <p:cNvSpPr>
            <a:spLocks noGrp="1"/>
          </p:cNvSpPr>
          <p:nvPr>
            <p:ph/>
          </p:nvPr>
        </p:nvSpPr>
        <p:spPr>
          <a:xfrm>
            <a:off x="838080" y="1825560"/>
            <a:ext cx="10512720" cy="4348440"/>
          </a:xfrm>
          <a:prstGeom prst="rect">
            <a:avLst/>
          </a:prstGeom>
          <a:noFill/>
          <a:ln w="0">
            <a:noFill/>
          </a:ln>
        </p:spPr>
        <p:txBody>
          <a:bodyPr lIns="90000" rIns="90000" tIns="45000" bIns="45000" anchor="t">
            <a:normAutofit/>
          </a:bodyPr>
          <a:p>
            <a:pPr marL="242280" indent="-242280">
              <a:lnSpc>
                <a:spcPct val="90000"/>
              </a:lnSpc>
              <a:spcBef>
                <a:spcPts val="1001"/>
              </a:spcBef>
              <a:buClr>
                <a:srgbClr val="000000"/>
              </a:buClr>
              <a:buFont typeface="Arial"/>
              <a:buChar char="•"/>
            </a:pPr>
            <a:r>
              <a:rPr b="0" lang="en-US" sz="2800" spc="-1" strike="noStrike">
                <a:solidFill>
                  <a:srgbClr val="000000"/>
                </a:solidFill>
                <a:latin typeface="Calibri"/>
                <a:ea typeface="Calibri"/>
              </a:rPr>
              <a:t>Trained enumerator offers a bag of seed for sale at initial (random) price (offer price). Farmer can accept or not. If not, farmer is invited to name their price (bid price).</a:t>
            </a:r>
            <a:endParaRPr b="0" lang="en-US" sz="2800" spc="-1" strike="noStrike">
              <a:solidFill>
                <a:srgbClr val="000000"/>
              </a:solidFill>
              <a:latin typeface="Arial"/>
            </a:endParaRPr>
          </a:p>
          <a:p>
            <a:pPr marL="360000" indent="-242280">
              <a:lnSpc>
                <a:spcPct val="90000"/>
              </a:lnSpc>
              <a:spcBef>
                <a:spcPts val="1001"/>
              </a:spcBef>
              <a:buClr>
                <a:srgbClr val="000000"/>
              </a:buClr>
              <a:buFont typeface="Arial"/>
              <a:buChar char="•"/>
            </a:pPr>
            <a:r>
              <a:rPr b="0" lang="en-US" sz="2800" spc="-1" strike="noStrike">
                <a:solidFill>
                  <a:srgbClr val="000000"/>
                </a:solidFill>
                <a:latin typeface="Calibri"/>
                <a:ea typeface="Calibri"/>
              </a:rPr>
              <a:t>If difference between offer price and bid price =&lt; 500, sell at bid price</a:t>
            </a:r>
            <a:endParaRPr b="0" lang="en-US" sz="2800" spc="-1" strike="noStrike">
              <a:solidFill>
                <a:srgbClr val="000000"/>
              </a:solidFill>
              <a:latin typeface="Arial"/>
            </a:endParaRPr>
          </a:p>
          <a:p>
            <a:pPr marL="360000" indent="-242280">
              <a:lnSpc>
                <a:spcPct val="90000"/>
              </a:lnSpc>
              <a:spcBef>
                <a:spcPts val="1001"/>
              </a:spcBef>
              <a:buClr>
                <a:srgbClr val="000000"/>
              </a:buClr>
              <a:buFont typeface="Arial"/>
              <a:buChar char="•"/>
            </a:pPr>
            <a:r>
              <a:rPr b="0" lang="en-US" sz="2800" spc="-1" strike="noStrike">
                <a:solidFill>
                  <a:srgbClr val="000000"/>
                </a:solidFill>
                <a:latin typeface="Calibri"/>
                <a:ea typeface="Calibri"/>
              </a:rPr>
              <a:t>If difference between offer price and bid price &gt; 500, new offer price = farmer's last bid price plus 80 percent of the difference between the last ask price and the farmer's last bid price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3"/>
          <p:cNvSpPr/>
          <p:nvPr/>
        </p:nvSpPr>
        <p:spPr>
          <a:xfrm>
            <a:off x="838080" y="365040"/>
            <a:ext cx="10512720" cy="132264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n-US" sz="4400" spc="-1" strike="noStrike">
                <a:solidFill>
                  <a:srgbClr val="000000"/>
                </a:solidFill>
                <a:latin typeface="Calibri"/>
                <a:ea typeface="Calibri"/>
              </a:rPr>
              <a:t>Incentive compatibility</a:t>
            </a:r>
            <a:endParaRPr b="0" lang="en-US" sz="4400" spc="-1" strike="noStrike">
              <a:solidFill>
                <a:srgbClr val="000000"/>
              </a:solidFill>
              <a:latin typeface="Arial"/>
            </a:endParaRPr>
          </a:p>
        </p:txBody>
      </p:sp>
      <p:sp>
        <p:nvSpPr>
          <p:cNvPr id="109" name="PlaceHolder 14"/>
          <p:cNvSpPr/>
          <p:nvPr/>
        </p:nvSpPr>
        <p:spPr>
          <a:xfrm>
            <a:off x="838080" y="1825920"/>
            <a:ext cx="10512720" cy="434844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pPr>
            <a:endParaRPr b="0" lang="en-US" sz="1800" spc="-1" strike="noStrike">
              <a:solidFill>
                <a:srgbClr val="000000"/>
              </a:solidFill>
              <a:latin typeface="Arial"/>
              <a:ea typeface="DejaVu Sans"/>
            </a:endParaRPr>
          </a:p>
        </p:txBody>
      </p:sp>
      <p:sp>
        <p:nvSpPr>
          <p:cNvPr id="110" name="PlaceHolder 15"/>
          <p:cNvSpPr/>
          <p:nvPr/>
        </p:nvSpPr>
        <p:spPr>
          <a:xfrm>
            <a:off x="838080" y="1825920"/>
            <a:ext cx="10512720" cy="4348440"/>
          </a:xfrm>
          <a:prstGeom prst="rect">
            <a:avLst/>
          </a:prstGeom>
          <a:noFill/>
          <a:ln w="0">
            <a:noFill/>
          </a:ln>
        </p:spPr>
        <p:style>
          <a:lnRef idx="0"/>
          <a:fillRef idx="0"/>
          <a:effectRef idx="0"/>
          <a:fontRef idx="minor"/>
        </p:style>
        <p:txBody>
          <a:bodyPr lIns="90000" rIns="90000" tIns="45000" bIns="45000" anchor="t">
            <a:normAutofit/>
          </a:bodyPr>
          <a:p>
            <a:pPr marL="242280" indent="-242280">
              <a:lnSpc>
                <a:spcPct val="90000"/>
              </a:lnSpc>
              <a:spcBef>
                <a:spcPts val="1001"/>
              </a:spcBef>
              <a:buClr>
                <a:srgbClr val="000000"/>
              </a:buClr>
              <a:buFont typeface="Arial"/>
              <a:buChar char="•"/>
            </a:pPr>
            <a:r>
              <a:rPr b="0" lang="en-US" sz="2800" spc="-1" strike="noStrike">
                <a:solidFill>
                  <a:srgbClr val="000000"/>
                </a:solidFill>
                <a:latin typeface="Calibri"/>
                <a:ea typeface="Calibri"/>
              </a:rPr>
              <a:t>Farmers were bidding for real seed which they got to take home at price that emerged from bargaining</a:t>
            </a:r>
            <a:endParaRPr b="0" lang="en-US" sz="2800" spc="-1" strike="noStrike">
              <a:solidFill>
                <a:srgbClr val="000000"/>
              </a:solidFill>
              <a:latin typeface="Arial"/>
            </a:endParaRPr>
          </a:p>
          <a:p>
            <a:pPr marL="242280" indent="-242280">
              <a:lnSpc>
                <a:spcPct val="90000"/>
              </a:lnSpc>
              <a:spcBef>
                <a:spcPts val="1001"/>
              </a:spcBef>
              <a:buClr>
                <a:srgbClr val="000000"/>
              </a:buClr>
              <a:buFont typeface="Arial"/>
              <a:buChar char="•"/>
            </a:pPr>
            <a:r>
              <a:rPr b="0" lang="en-US" sz="2800" spc="-1" strike="noStrike">
                <a:solidFill>
                  <a:srgbClr val="000000"/>
                </a:solidFill>
                <a:latin typeface="Calibri"/>
                <a:ea typeface="Calibri"/>
              </a:rPr>
              <a:t>Farmers did not know the algorithm</a:t>
            </a:r>
            <a:endParaRPr b="0" lang="en-US" sz="2800" spc="-1" strike="noStrike">
              <a:solidFill>
                <a:srgbClr val="000000"/>
              </a:solidFill>
              <a:latin typeface="Arial"/>
            </a:endParaRPr>
          </a:p>
          <a:p>
            <a:pPr marL="242280" indent="-242280">
              <a:lnSpc>
                <a:spcPct val="90000"/>
              </a:lnSpc>
              <a:spcBef>
                <a:spcPts val="1001"/>
              </a:spcBef>
              <a:buClr>
                <a:srgbClr val="000000"/>
              </a:buClr>
              <a:buFont typeface="Arial"/>
              <a:buChar char="•"/>
            </a:pPr>
            <a:r>
              <a:rPr b="0" lang="en-US" sz="2800" spc="-1" strike="noStrike">
                <a:solidFill>
                  <a:srgbClr val="000000"/>
                </a:solidFill>
                <a:latin typeface="Calibri"/>
                <a:ea typeface="Calibri"/>
              </a:rPr>
              <a:t>Sellers were also incentivized: the money they collect from farmers by selling seed was put in a pot and paid out to enumerators at the end of the fieldwork</a:t>
            </a:r>
            <a:endParaRPr b="0" lang="en-US" sz="2800" spc="-1" strike="noStrike">
              <a:solidFill>
                <a:srgbClr val="000000"/>
              </a:solidFill>
              <a:latin typeface="Arial"/>
            </a:endParaRPr>
          </a:p>
          <a:p>
            <a:pPr marL="242280" indent="-242280">
              <a:lnSpc>
                <a:spcPct val="90000"/>
              </a:lnSpc>
              <a:spcBef>
                <a:spcPts val="1001"/>
              </a:spcBef>
              <a:buClr>
                <a:srgbClr val="000000"/>
              </a:buClr>
              <a:buFont typeface="Arial"/>
              <a:buChar char="•"/>
            </a:pPr>
            <a:r>
              <a:rPr b="0" lang="en-US" sz="2800" spc="-1" strike="noStrike">
                <a:solidFill>
                  <a:srgbClr val="000000"/>
                </a:solidFill>
                <a:latin typeface="Calibri"/>
                <a:ea typeface="Calibri"/>
              </a:rPr>
              <a:t>Subgroup of farmers gets a surprise 100 % discount (unknown in advance to farmers and enumerators)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0"/>
          <p:cNvSpPr/>
          <p:nvPr/>
        </p:nvSpPr>
        <p:spPr>
          <a:xfrm rot="21588600">
            <a:off x="915840" y="581760"/>
            <a:ext cx="4175640" cy="192276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n-US" sz="3200" spc="-1" strike="noStrike">
                <a:solidFill>
                  <a:srgbClr val="000000"/>
                </a:solidFill>
                <a:latin typeface="Calibri"/>
                <a:ea typeface="Calibri"/>
              </a:rPr>
              <a:t>Results – initial bid price and final price</a:t>
            </a:r>
            <a:endParaRPr b="0" lang="en-US" sz="3200" spc="-1" strike="noStrike">
              <a:solidFill>
                <a:srgbClr val="000000"/>
              </a:solidFill>
              <a:latin typeface="Arial"/>
            </a:endParaRPr>
          </a:p>
        </p:txBody>
      </p:sp>
      <p:pic>
        <p:nvPicPr>
          <p:cNvPr id="112" name="" descr=""/>
          <p:cNvPicPr/>
          <p:nvPr/>
        </p:nvPicPr>
        <p:blipFill>
          <a:blip r:embed="rId1"/>
          <a:stretch/>
        </p:blipFill>
        <p:spPr>
          <a:xfrm>
            <a:off x="5257800" y="360"/>
            <a:ext cx="6646320" cy="6856200"/>
          </a:xfrm>
          <a:prstGeom prst="rect">
            <a:avLst/>
          </a:prstGeom>
          <a:ln w="0">
            <a:noFill/>
          </a:ln>
        </p:spPr>
      </p:pic>
      <p:sp>
        <p:nvSpPr>
          <p:cNvPr id="113" name=""/>
          <p:cNvSpPr/>
          <p:nvPr/>
        </p:nvSpPr>
        <p:spPr>
          <a:xfrm>
            <a:off x="1143000" y="2971800"/>
            <a:ext cx="34286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Initial price: mean 5840</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rPr>
              <a:t>Final price: mean 7012</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 name="" descr=""/>
          <p:cNvPicPr/>
          <p:nvPr/>
        </p:nvPicPr>
        <p:blipFill>
          <a:blip r:embed="rId1"/>
          <a:stretch/>
        </p:blipFill>
        <p:spPr>
          <a:xfrm>
            <a:off x="5244480" y="0"/>
            <a:ext cx="6869880" cy="6856200"/>
          </a:xfrm>
          <a:prstGeom prst="rect">
            <a:avLst/>
          </a:prstGeom>
          <a:ln w="0">
            <a:noFill/>
          </a:ln>
        </p:spPr>
      </p:pic>
      <p:sp>
        <p:nvSpPr>
          <p:cNvPr id="115" name="PlaceHolder 16"/>
          <p:cNvSpPr/>
          <p:nvPr/>
        </p:nvSpPr>
        <p:spPr>
          <a:xfrm rot="21588600">
            <a:off x="617040" y="464040"/>
            <a:ext cx="5089680" cy="319320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n-US" sz="3600" spc="-1" strike="noStrike">
                <a:solidFill>
                  <a:srgbClr val="000000"/>
                </a:solidFill>
                <a:latin typeface="Calibri"/>
                <a:ea typeface="Calibri"/>
              </a:rPr>
              <a:t>Results – initial bid price and final price by initial (randomized) offer price</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 descr=""/>
          <p:cNvPicPr/>
          <p:nvPr/>
        </p:nvPicPr>
        <p:blipFill>
          <a:blip r:embed="rId1"/>
          <a:stretch/>
        </p:blipFill>
        <p:spPr>
          <a:xfrm>
            <a:off x="5826600" y="1214280"/>
            <a:ext cx="3952080" cy="4752360"/>
          </a:xfrm>
          <a:prstGeom prst="rect">
            <a:avLst/>
          </a:prstGeom>
          <a:ln w="0">
            <a:noFill/>
          </a:ln>
        </p:spPr>
      </p:pic>
      <p:sp>
        <p:nvSpPr>
          <p:cNvPr id="117" name="PlaceHolder 3"/>
          <p:cNvSpPr/>
          <p:nvPr/>
        </p:nvSpPr>
        <p:spPr>
          <a:xfrm rot="21588600">
            <a:off x="617040" y="1150920"/>
            <a:ext cx="5089680" cy="319320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n-US" sz="3600" spc="-1" strike="noStrike">
                <a:solidFill>
                  <a:srgbClr val="000000"/>
                </a:solidFill>
                <a:latin typeface="Calibri"/>
                <a:ea typeface="Calibri"/>
              </a:rPr>
              <a:t>Results – effect of initial offer on final price</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 name="" descr=""/>
          <p:cNvPicPr/>
          <p:nvPr/>
        </p:nvPicPr>
        <p:blipFill>
          <a:blip r:embed="rId1"/>
          <a:stretch/>
        </p:blipFill>
        <p:spPr>
          <a:xfrm>
            <a:off x="6172200" y="1190880"/>
            <a:ext cx="3952080" cy="4752360"/>
          </a:xfrm>
          <a:prstGeom prst="rect">
            <a:avLst/>
          </a:prstGeom>
          <a:ln w="0">
            <a:noFill/>
          </a:ln>
        </p:spPr>
      </p:pic>
      <p:pic>
        <p:nvPicPr>
          <p:cNvPr id="119" name="" descr=""/>
          <p:cNvPicPr/>
          <p:nvPr/>
        </p:nvPicPr>
        <p:blipFill>
          <a:blip r:embed="rId2"/>
          <a:stretch/>
        </p:blipFill>
        <p:spPr>
          <a:xfrm>
            <a:off x="8458200" y="1154880"/>
            <a:ext cx="1627920" cy="4771440"/>
          </a:xfrm>
          <a:prstGeom prst="rect">
            <a:avLst/>
          </a:prstGeom>
          <a:ln w="0">
            <a:noFill/>
          </a:ln>
        </p:spPr>
      </p:pic>
      <p:sp>
        <p:nvSpPr>
          <p:cNvPr id="120" name="PlaceHolder 9"/>
          <p:cNvSpPr/>
          <p:nvPr/>
        </p:nvSpPr>
        <p:spPr>
          <a:xfrm rot="21588600">
            <a:off x="653040" y="1075680"/>
            <a:ext cx="5089680" cy="319320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n-US" sz="3600" spc="-1" strike="noStrike">
                <a:solidFill>
                  <a:srgbClr val="000000"/>
                </a:solidFill>
                <a:latin typeface="Calibri"/>
                <a:ea typeface="Calibri"/>
              </a:rPr>
              <a:t>Results – effect of initial offer on initial counter bid</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1"/>
          <a:stretch/>
        </p:blipFill>
        <p:spPr>
          <a:xfrm>
            <a:off x="7086960" y="962280"/>
            <a:ext cx="3952080" cy="4752360"/>
          </a:xfrm>
          <a:prstGeom prst="rect">
            <a:avLst/>
          </a:prstGeom>
          <a:ln w="0">
            <a:noFill/>
          </a:ln>
        </p:spPr>
      </p:pic>
      <p:pic>
        <p:nvPicPr>
          <p:cNvPr id="122" name="" descr=""/>
          <p:cNvPicPr/>
          <p:nvPr/>
        </p:nvPicPr>
        <p:blipFill>
          <a:blip r:embed="rId2"/>
          <a:stretch/>
        </p:blipFill>
        <p:spPr>
          <a:xfrm>
            <a:off x="9344520" y="950400"/>
            <a:ext cx="1627920" cy="4771440"/>
          </a:xfrm>
          <a:prstGeom prst="rect">
            <a:avLst/>
          </a:prstGeom>
          <a:ln w="0">
            <a:noFill/>
          </a:ln>
        </p:spPr>
      </p:pic>
      <p:sp>
        <p:nvSpPr>
          <p:cNvPr id="123" name="PlaceHolder 11"/>
          <p:cNvSpPr/>
          <p:nvPr/>
        </p:nvSpPr>
        <p:spPr>
          <a:xfrm rot="21588600">
            <a:off x="619200" y="1598040"/>
            <a:ext cx="5089680" cy="319320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n-US" sz="3600" spc="-1" strike="noStrike">
                <a:solidFill>
                  <a:srgbClr val="000000"/>
                </a:solidFill>
                <a:latin typeface="Calibri"/>
                <a:ea typeface="Calibri"/>
              </a:rPr>
              <a:t>Results – effect of initial offer on number of negotiation rounds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 descr=""/>
          <p:cNvPicPr/>
          <p:nvPr/>
        </p:nvPicPr>
        <p:blipFill>
          <a:blip r:embed="rId1"/>
          <a:stretch/>
        </p:blipFill>
        <p:spPr>
          <a:xfrm>
            <a:off x="7086960" y="962280"/>
            <a:ext cx="3952080" cy="4752360"/>
          </a:xfrm>
          <a:prstGeom prst="rect">
            <a:avLst/>
          </a:prstGeom>
          <a:ln w="0">
            <a:noFill/>
          </a:ln>
        </p:spPr>
      </p:pic>
      <p:pic>
        <p:nvPicPr>
          <p:cNvPr id="125" name="" descr=""/>
          <p:cNvPicPr/>
          <p:nvPr/>
        </p:nvPicPr>
        <p:blipFill>
          <a:blip r:embed="rId2"/>
          <a:stretch/>
        </p:blipFill>
        <p:spPr>
          <a:xfrm>
            <a:off x="9447120" y="1034280"/>
            <a:ext cx="1627920" cy="4771440"/>
          </a:xfrm>
          <a:prstGeom prst="rect">
            <a:avLst/>
          </a:prstGeom>
          <a:ln w="0">
            <a:noFill/>
          </a:ln>
        </p:spPr>
      </p:pic>
      <p:sp>
        <p:nvSpPr>
          <p:cNvPr id="126" name="PlaceHolder 18"/>
          <p:cNvSpPr/>
          <p:nvPr/>
        </p:nvSpPr>
        <p:spPr>
          <a:xfrm rot="21588600">
            <a:off x="619200" y="1597680"/>
            <a:ext cx="5089680" cy="319320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n-US" sz="3600" spc="-1" strike="noStrike">
                <a:solidFill>
                  <a:srgbClr val="000000"/>
                </a:solidFill>
                <a:latin typeface="Calibri"/>
                <a:ea typeface="Calibri"/>
              </a:rPr>
              <a:t>Results – effect of initial offer on likelihood that farmer accepts immediately</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 descr=""/>
          <p:cNvPicPr/>
          <p:nvPr/>
        </p:nvPicPr>
        <p:blipFill>
          <a:blip r:embed="rId1"/>
          <a:stretch/>
        </p:blipFill>
        <p:spPr>
          <a:xfrm>
            <a:off x="6563160" y="1107000"/>
            <a:ext cx="3952080" cy="4752360"/>
          </a:xfrm>
          <a:prstGeom prst="rect">
            <a:avLst/>
          </a:prstGeom>
          <a:ln w="0">
            <a:noFill/>
          </a:ln>
        </p:spPr>
      </p:pic>
      <p:pic>
        <p:nvPicPr>
          <p:cNvPr id="128" name="" descr=""/>
          <p:cNvPicPr/>
          <p:nvPr/>
        </p:nvPicPr>
        <p:blipFill>
          <a:blip r:embed="rId2"/>
          <a:stretch/>
        </p:blipFill>
        <p:spPr>
          <a:xfrm>
            <a:off x="8879400" y="1135800"/>
            <a:ext cx="1627920" cy="4771440"/>
          </a:xfrm>
          <a:prstGeom prst="rect">
            <a:avLst/>
          </a:prstGeom>
          <a:ln w="0">
            <a:noFill/>
          </a:ln>
        </p:spPr>
      </p:pic>
      <p:sp>
        <p:nvSpPr>
          <p:cNvPr id="129" name="PlaceHolder 19"/>
          <p:cNvSpPr/>
          <p:nvPr/>
        </p:nvSpPr>
        <p:spPr>
          <a:xfrm rot="21588600">
            <a:off x="619200" y="1597680"/>
            <a:ext cx="5089680" cy="319320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n-US" sz="3600" spc="-1" strike="noStrike">
                <a:solidFill>
                  <a:srgbClr val="000000"/>
                </a:solidFill>
                <a:latin typeface="Calibri"/>
                <a:ea typeface="Calibri"/>
              </a:rPr>
              <a:t>Results – effect of initial offer on fixed bid strategy</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7"/>
          <p:cNvSpPr/>
          <p:nvPr/>
        </p:nvSpPr>
        <p:spPr>
          <a:xfrm>
            <a:off x="838080" y="365040"/>
            <a:ext cx="10512720" cy="1322640"/>
          </a:xfrm>
          <a:prstGeom prst="rect">
            <a:avLst/>
          </a:prstGeom>
          <a:noFill/>
          <a:ln w="0">
            <a:noFill/>
          </a:ln>
        </p:spPr>
        <p:style>
          <a:lnRef idx="0"/>
          <a:fillRef idx="0"/>
          <a:effectRef idx="0"/>
          <a:fontRef idx="minor"/>
        </p:style>
        <p:txBody>
          <a:bodyPr lIns="90000" rIns="90000" tIns="45000" bIns="45000" anchor="ctr">
            <a:noAutofit/>
          </a:bodyPr>
          <a:p>
            <a:pPr>
              <a:lnSpc>
                <a:spcPct val="90000"/>
              </a:lnSpc>
              <a:tabLst>
                <a:tab algn="l" pos="0"/>
              </a:tabLst>
            </a:pPr>
            <a:r>
              <a:rPr b="0" lang="en-US" sz="4400" spc="-1" strike="noStrike">
                <a:solidFill>
                  <a:srgbClr val="000000"/>
                </a:solidFill>
                <a:latin typeface="Calibri Light"/>
                <a:ea typeface="Calibri Light"/>
              </a:rPr>
              <a:t>Structure of this presentation</a:t>
            </a:r>
            <a:endParaRPr b="0" lang="en-US" sz="4400" spc="-1" strike="noStrike">
              <a:solidFill>
                <a:srgbClr val="000000"/>
              </a:solidFill>
              <a:latin typeface="Arial"/>
            </a:endParaRPr>
          </a:p>
        </p:txBody>
      </p:sp>
      <p:sp>
        <p:nvSpPr>
          <p:cNvPr id="85" name="PlaceHolder 8"/>
          <p:cNvSpPr/>
          <p:nvPr/>
        </p:nvSpPr>
        <p:spPr>
          <a:xfrm>
            <a:off x="838080" y="1825920"/>
            <a:ext cx="10512720" cy="4348440"/>
          </a:xfrm>
          <a:prstGeom prst="rect">
            <a:avLst/>
          </a:prstGeom>
          <a:noFill/>
          <a:ln w="0">
            <a:noFill/>
          </a:ln>
        </p:spPr>
        <p:style>
          <a:lnRef idx="0"/>
          <a:fillRef idx="0"/>
          <a:effectRef idx="0"/>
          <a:fontRef idx="minor"/>
        </p:style>
        <p:txBody>
          <a:bodyPr lIns="90000" rIns="90000" tIns="45000" bIns="45000" anchor="t">
            <a:normAutofit/>
          </a:bodyPr>
          <a:p>
            <a:pPr marL="432000" indent="-324000">
              <a:lnSpc>
                <a:spcPct val="90000"/>
              </a:lnSpc>
              <a:spcBef>
                <a:spcPts val="1417"/>
              </a:spcBef>
              <a:buClr>
                <a:srgbClr val="000000"/>
              </a:buClr>
              <a:buSzPct val="45000"/>
              <a:buFont typeface="Wingdings" charset="2"/>
              <a:buChar char=""/>
              <a:tabLst>
                <a:tab algn="l" pos="0"/>
              </a:tabLst>
            </a:pPr>
            <a:r>
              <a:rPr b="0" lang="en-US" sz="2400" spc="-1" strike="noStrike">
                <a:solidFill>
                  <a:srgbClr val="000000"/>
                </a:solidFill>
                <a:latin typeface="Calibri"/>
                <a:ea typeface="Calibri"/>
              </a:rPr>
              <a:t>Overview of new study in Uganda that aims to varietal turnover of seed</a:t>
            </a:r>
            <a:endParaRPr b="0" lang="en-US" sz="2400" spc="-1" strike="noStrike">
              <a:solidFill>
                <a:srgbClr val="000000"/>
              </a:solidFill>
              <a:latin typeface="Arial"/>
            </a:endParaRPr>
          </a:p>
          <a:p>
            <a:pPr marL="360000">
              <a:lnSpc>
                <a:spcPct val="90000"/>
              </a:lnSpc>
              <a:spcBef>
                <a:spcPts val="1134"/>
              </a:spcBef>
              <a:buClr>
                <a:srgbClr val="000000"/>
              </a:buClr>
              <a:buSzPct val="45000"/>
              <a:buFont typeface="Wingdings" charset="2"/>
              <a:buChar char=""/>
              <a:tabLst>
                <a:tab algn="l" pos="0"/>
              </a:tabLst>
            </a:pPr>
            <a:r>
              <a:rPr b="0" lang="en-US" sz="2400" spc="-1" strike="noStrike">
                <a:solidFill>
                  <a:srgbClr val="000000"/>
                </a:solidFill>
                <a:latin typeface="Calibri"/>
                <a:ea typeface="Calibri"/>
              </a:rPr>
              <a:t>Producer Side Intervention</a:t>
            </a:r>
            <a:endParaRPr b="0" lang="en-US" sz="2400" spc="-1" strike="noStrike">
              <a:solidFill>
                <a:srgbClr val="000000"/>
              </a:solidFill>
              <a:latin typeface="Arial"/>
              <a:ea typeface="Noto Sans CJK SC"/>
            </a:endParaRPr>
          </a:p>
          <a:p>
            <a:pPr marL="360000">
              <a:lnSpc>
                <a:spcPct val="90000"/>
              </a:lnSpc>
              <a:spcBef>
                <a:spcPts val="1134"/>
              </a:spcBef>
              <a:buClr>
                <a:srgbClr val="000000"/>
              </a:buClr>
              <a:buSzPct val="45000"/>
              <a:buFont typeface="Wingdings" charset="2"/>
              <a:buChar char=""/>
              <a:tabLst>
                <a:tab algn="l" pos="0"/>
              </a:tabLst>
            </a:pPr>
            <a:r>
              <a:rPr b="0" lang="en-US" sz="2400" spc="-1" strike="noStrike">
                <a:solidFill>
                  <a:srgbClr val="000000"/>
                </a:solidFill>
                <a:latin typeface="Calibri"/>
                <a:ea typeface="Calibri"/>
              </a:rPr>
              <a:t>Consumer Side Intervention</a:t>
            </a:r>
            <a:endParaRPr b="0" lang="en-US" sz="2400" spc="-1" strike="noStrike">
              <a:solidFill>
                <a:srgbClr val="000000"/>
              </a:solidFill>
              <a:latin typeface="Arial"/>
              <a:ea typeface="Noto Sans CJK SC"/>
            </a:endParaRPr>
          </a:p>
          <a:p>
            <a:pPr marL="360000">
              <a:lnSpc>
                <a:spcPct val="90000"/>
              </a:lnSpc>
              <a:spcBef>
                <a:spcPts val="1134"/>
              </a:spcBef>
              <a:buClr>
                <a:srgbClr val="000000"/>
              </a:buClr>
              <a:buSzPct val="45000"/>
              <a:buFont typeface="Wingdings" charset="2"/>
              <a:buChar char=""/>
              <a:tabLst>
                <a:tab algn="l" pos="0"/>
              </a:tabLst>
            </a:pPr>
            <a:r>
              <a:rPr b="0" lang="en-US" sz="2400" spc="-1" strike="noStrike">
                <a:solidFill>
                  <a:srgbClr val="000000"/>
                </a:solidFill>
                <a:latin typeface="Calibri"/>
                <a:ea typeface="Calibri"/>
              </a:rPr>
              <a:t>Additional research question added onto producer side intervention</a:t>
            </a:r>
            <a:endParaRPr b="0" lang="en-US" sz="2400" spc="-1" strike="noStrike">
              <a:solidFill>
                <a:srgbClr val="000000"/>
              </a:solidFill>
              <a:latin typeface="Arial"/>
              <a:ea typeface="Noto Sans CJK SC"/>
            </a:endParaRPr>
          </a:p>
          <a:p>
            <a:pPr marL="228600" indent="-228600">
              <a:lnSpc>
                <a:spcPct val="90000"/>
              </a:lnSpc>
              <a:spcBef>
                <a:spcPts val="1001"/>
              </a:spcBef>
              <a:buClr>
                <a:srgbClr val="000000"/>
              </a:buClr>
              <a:buFont typeface="Arial"/>
              <a:buChar char="•"/>
              <a:tabLst>
                <a:tab algn="l" pos="0"/>
              </a:tabLst>
            </a:pPr>
            <a:r>
              <a:rPr b="0" lang="en-US" sz="2400" spc="-1" strike="noStrike">
                <a:solidFill>
                  <a:srgbClr val="000000"/>
                </a:solidFill>
                <a:latin typeface="Calibri"/>
                <a:ea typeface="Calibri"/>
              </a:rPr>
              <a:t>Zoom in on “additional research question” and look at some analysis of baseline data</a:t>
            </a:r>
            <a:endParaRPr b="0" lang="en-US" sz="2400" spc="-1" strike="noStrike">
              <a:solidFill>
                <a:srgbClr val="000000"/>
              </a:solidFill>
              <a:latin typeface="Arial"/>
            </a:endParaRPr>
          </a:p>
          <a:p>
            <a:pPr marL="360000" indent="-228600">
              <a:lnSpc>
                <a:spcPct val="90000"/>
              </a:lnSpc>
              <a:spcBef>
                <a:spcPts val="1001"/>
              </a:spcBef>
              <a:buClr>
                <a:srgbClr val="000000"/>
              </a:buClr>
              <a:buFont typeface="Arial"/>
              <a:buChar char="•"/>
              <a:tabLst>
                <a:tab algn="l" pos="0"/>
              </a:tabLst>
            </a:pPr>
            <a:r>
              <a:rPr b="0" lang="en-US" sz="2400" spc="-1" strike="noStrike">
                <a:solidFill>
                  <a:srgbClr val="000000"/>
                </a:solidFill>
                <a:latin typeface="Calibri"/>
                <a:ea typeface="Calibri"/>
              </a:rPr>
              <a:t>Bargaining for seed and the role of the initial offer price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20"/>
          <p:cNvSpPr/>
          <p:nvPr/>
        </p:nvSpPr>
        <p:spPr>
          <a:xfrm rot="21588600">
            <a:off x="619200" y="1597320"/>
            <a:ext cx="5089680" cy="3193200"/>
          </a:xfrm>
          <a:prstGeom prst="rect">
            <a:avLst/>
          </a:prstGeom>
          <a:noFill/>
          <a:ln w="0">
            <a:noFill/>
          </a:ln>
        </p:spPr>
        <p:style>
          <a:lnRef idx="0"/>
          <a:fillRef idx="0"/>
          <a:effectRef idx="0"/>
          <a:fontRef idx="minor"/>
        </p:style>
        <p:txBody>
          <a:bodyPr lIns="90000" rIns="90000" tIns="45000" bIns="45000" anchor="ctr">
            <a:noAutofit/>
          </a:bodyPr>
          <a:p>
            <a:pPr>
              <a:lnSpc>
                <a:spcPct val="90000"/>
              </a:lnSpc>
              <a:spcBef>
                <a:spcPts val="1001"/>
              </a:spcBef>
              <a:tabLst>
                <a:tab algn="l" pos="0"/>
              </a:tabLst>
            </a:pPr>
            <a:r>
              <a:rPr b="0" lang="en-US" sz="3600" spc="-1" strike="noStrike">
                <a:solidFill>
                  <a:srgbClr val="000000"/>
                </a:solidFill>
                <a:latin typeface="Calibri"/>
                <a:ea typeface="Calibri"/>
              </a:rPr>
              <a:t>To be continued...</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838080" y="365040"/>
            <a:ext cx="10512720" cy="132264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ea typeface="Calibri Light"/>
              </a:rPr>
              <a:t>Background</a:t>
            </a:r>
            <a:endParaRPr b="0" lang="en-US" sz="4400" spc="-1" strike="noStrike">
              <a:solidFill>
                <a:srgbClr val="000000"/>
              </a:solidFill>
              <a:latin typeface="Arial"/>
            </a:endParaRPr>
          </a:p>
        </p:txBody>
      </p:sp>
      <p:sp>
        <p:nvSpPr>
          <p:cNvPr id="87" name="PlaceHolder 2"/>
          <p:cNvSpPr>
            <a:spLocks noGrp="1"/>
          </p:cNvSpPr>
          <p:nvPr>
            <p:ph/>
          </p:nvPr>
        </p:nvSpPr>
        <p:spPr>
          <a:xfrm>
            <a:off x="838080" y="1825560"/>
            <a:ext cx="10512720" cy="434844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ea typeface="Calibri"/>
              </a:rPr>
              <a:t>In the next few decades, more food needs to be grown on less land – especially in SSA</a:t>
            </a:r>
            <a:endParaRPr b="0" lang="en-US" sz="24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ea typeface="Calibri"/>
              </a:rPr>
              <a:t>Improved seed varieties (open pollinated varieties, hybrid seed or even GMOs) are a large part of the solution (eg green revolution)</a:t>
            </a:r>
            <a:endParaRPr b="0" lang="en-US" sz="24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ea typeface="Calibri"/>
              </a:rPr>
              <a:t>SSA is seriously lagging in the adoption – farmers stick to "landraces" despite potential yield increase of +100 %</a:t>
            </a:r>
            <a:endParaRPr b="0" lang="en-US" sz="24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ea typeface="Calibri"/>
              </a:rPr>
              <a:t>MIPPI work package: how to increase varietal turnover</a:t>
            </a:r>
            <a:endParaRPr b="0" lang="en-US" sz="24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400" spc="-1" strike="noStrike">
                <a:solidFill>
                  <a:srgbClr val="000000"/>
                </a:solidFill>
                <a:latin typeface="Calibri"/>
                <a:ea typeface="Calibri"/>
              </a:rPr>
              <a:t>Cross country RCT with teams doing similar interventions in Ethiopia, Nigeria, Kenya, and India</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2720" cy="132264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ea typeface="Calibri Light"/>
              </a:rPr>
              <a:t>Q1: Can we increase adoption by seed trial packs</a:t>
            </a:r>
            <a:endParaRPr b="0" lang="en-US" sz="4400" spc="-1" strike="noStrike">
              <a:solidFill>
                <a:srgbClr val="000000"/>
              </a:solidFill>
              <a:latin typeface="Arial"/>
            </a:endParaRPr>
          </a:p>
        </p:txBody>
      </p:sp>
      <p:sp>
        <p:nvSpPr>
          <p:cNvPr id="89" name="TextBox 4"/>
          <p:cNvSpPr/>
          <p:nvPr/>
        </p:nvSpPr>
        <p:spPr>
          <a:xfrm>
            <a:off x="914400" y="1876320"/>
            <a:ext cx="10782360" cy="511884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nSpc>
                <a:spcPct val="100000"/>
              </a:lnSpc>
            </a:pPr>
            <a:r>
              <a:rPr b="0" lang="en-US" sz="2400" spc="-1" strike="noStrike">
                <a:solidFill>
                  <a:srgbClr val="000000"/>
                </a:solidFill>
                <a:latin typeface="Calibri"/>
                <a:ea typeface="Calibri"/>
              </a:rPr>
              <a:t>Subsidies are popular intervention to introduce a new agricultural technology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16000" indent="-216000">
              <a:lnSpc>
                <a:spcPct val="100000"/>
              </a:lnSpc>
              <a:buClr>
                <a:srgbClr val="000000"/>
              </a:buClr>
              <a:buFont typeface="Wingdings" charset="2"/>
              <a:buChar char=""/>
            </a:pPr>
            <a:r>
              <a:rPr b="0" lang="en-US" sz="2400" spc="-1" strike="noStrike">
                <a:solidFill>
                  <a:srgbClr val="000000"/>
                </a:solidFill>
                <a:latin typeface="Calibri"/>
                <a:ea typeface="Calibri"/>
              </a:rPr>
              <a:t>Overcome reluctance related to risk</a:t>
            </a:r>
            <a:endParaRPr b="0" lang="en-US" sz="2400" spc="-1" strike="noStrike">
              <a:solidFill>
                <a:srgbClr val="000000"/>
              </a:solidFill>
              <a:latin typeface="Arial"/>
            </a:endParaRPr>
          </a:p>
          <a:p>
            <a:pPr marL="216000" indent="-216000">
              <a:lnSpc>
                <a:spcPct val="100000"/>
              </a:lnSpc>
              <a:buClr>
                <a:srgbClr val="000000"/>
              </a:buClr>
              <a:buFont typeface="Wingdings" charset="2"/>
              <a:buChar char=""/>
            </a:pPr>
            <a:r>
              <a:rPr b="0" lang="en-US" sz="2400" spc="-1" strike="noStrike">
                <a:solidFill>
                  <a:srgbClr val="000000"/>
                </a:solidFill>
                <a:latin typeface="Calibri"/>
                <a:ea typeface="Calibri"/>
              </a:rPr>
              <a:t>Kickstart adoption among the poor</a:t>
            </a:r>
            <a:endParaRPr b="0" lang="en-US" sz="2400" spc="-1" strike="noStrike">
              <a:solidFill>
                <a:srgbClr val="000000"/>
              </a:solidFill>
              <a:latin typeface="Arial"/>
            </a:endParaRPr>
          </a:p>
          <a:p>
            <a:pPr marL="216000" indent="-216000">
              <a:lnSpc>
                <a:spcPct val="100000"/>
              </a:lnSpc>
              <a:buClr>
                <a:srgbClr val="000000"/>
              </a:buClr>
              <a:buFont typeface="Wingdings" charset="2"/>
              <a:buChar char=""/>
            </a:pPr>
            <a:r>
              <a:rPr b="0" lang="en-US" sz="2400" spc="-1" strike="noStrike">
                <a:solidFill>
                  <a:srgbClr val="000000"/>
                </a:solidFill>
                <a:latin typeface="Calibri"/>
                <a:ea typeface="Calibri"/>
              </a:rPr>
              <a:t>Leverage potential learning externalities (optimal pigouvian subsidy)</a:t>
            </a:r>
            <a:endParaRPr b="0" lang="en-US" sz="2400" spc="-1" strike="noStrike">
              <a:solidFill>
                <a:srgbClr val="000000"/>
              </a:solidFill>
              <a:latin typeface="Arial"/>
            </a:endParaRPr>
          </a:p>
          <a:p>
            <a:pPr marL="216000" indent="-216000">
              <a:lnSpc>
                <a:spcPct val="100000"/>
              </a:lnSpc>
              <a:buClr>
                <a:srgbClr val="000000"/>
              </a:buClr>
              <a:buFont typeface="Wingdings" charset="2"/>
              <a:buChar char=""/>
            </a:pPr>
            <a:r>
              <a:rPr b="0" lang="en-US" sz="2400" spc="-1" strike="noStrike">
                <a:solidFill>
                  <a:srgbClr val="000000"/>
                </a:solidFill>
                <a:latin typeface="Calibri"/>
                <a:ea typeface="Calibri"/>
              </a:rPr>
              <a:t>Injecting new seed varieties in seed stock</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Calibri"/>
              </a:rPr>
              <a:t>Some studies on effectiveness of seed trial packs, but many focus on use of trial pack and (intention to) use of promoted variety in next season &lt;&gt; main outcome is impact in subsequent season (incl actual adoption and yield)</a:t>
            </a:r>
            <a:endParaRPr b="0" lang="en-US" sz="24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4"/>
          <p:cNvSpPr/>
          <p:nvPr/>
        </p:nvSpPr>
        <p:spPr>
          <a:xfrm>
            <a:off x="838080" y="365040"/>
            <a:ext cx="10512720" cy="13226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ea typeface="Calibri Light"/>
              </a:rPr>
              <a:t>Q2: Can we increase adoption via cooking demonstrations/blind tasting/flour trial pack</a:t>
            </a:r>
            <a:endParaRPr b="0" lang="en-US" sz="4400" spc="-1" strike="noStrike">
              <a:solidFill>
                <a:srgbClr val="000000"/>
              </a:solidFill>
              <a:latin typeface="Arial"/>
            </a:endParaRPr>
          </a:p>
        </p:txBody>
      </p:sp>
      <p:sp>
        <p:nvSpPr>
          <p:cNvPr id="91" name="TextBox 9"/>
          <p:cNvSpPr/>
          <p:nvPr/>
        </p:nvSpPr>
        <p:spPr>
          <a:xfrm>
            <a:off x="874080" y="2286000"/>
            <a:ext cx="10782360" cy="374724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nSpc>
                <a:spcPct val="100000"/>
              </a:lnSpc>
            </a:pPr>
            <a:r>
              <a:rPr b="0" lang="en-US" sz="2400" spc="-1" strike="noStrike">
                <a:solidFill>
                  <a:srgbClr val="000000"/>
                </a:solidFill>
                <a:latin typeface="Calibri"/>
                <a:ea typeface="Calibri"/>
              </a:rPr>
              <a:t>Most efforts to increase adoption focus on </a:t>
            </a:r>
            <a:r>
              <a:rPr b="1" lang="en-US" sz="2400" spc="-1" strike="noStrike">
                <a:solidFill>
                  <a:srgbClr val="000000"/>
                </a:solidFill>
                <a:latin typeface="Calibri"/>
                <a:ea typeface="Calibri"/>
              </a:rPr>
              <a:t>production traits</a:t>
            </a:r>
            <a:r>
              <a:rPr b="0" lang="en-US" sz="2400" spc="-1" strike="noStrike">
                <a:solidFill>
                  <a:srgbClr val="000000"/>
                </a:solidFill>
                <a:latin typeface="Calibri"/>
                <a:ea typeface="Calibri"/>
              </a:rPr>
              <a:t> (yield, drought tolerance) &lt;&gt; </a:t>
            </a:r>
            <a:r>
              <a:rPr b="1" lang="en-US" sz="2400" spc="-1" strike="noStrike">
                <a:solidFill>
                  <a:srgbClr val="000000"/>
                </a:solidFill>
                <a:latin typeface="Calibri"/>
                <a:ea typeface="Calibri"/>
              </a:rPr>
              <a:t>Consumption traits</a:t>
            </a:r>
            <a:r>
              <a:rPr b="0" lang="en-US" sz="2400" spc="-1" strike="noStrike">
                <a:solidFill>
                  <a:srgbClr val="000000"/>
                </a:solidFill>
                <a:latin typeface="Calibri"/>
                <a:ea typeface="Calibri"/>
              </a:rPr>
              <a:t> (palatability, aroma,…) much less used to convince farmers to grow new crops (despite the fact that most farmers are self-subsistance farmers)</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a:lnSpc>
                <a:spcPct val="100000"/>
              </a:lnSpc>
            </a:pPr>
            <a:r>
              <a:rPr b="0" lang="en-US" sz="2400" spc="-1" strike="noStrike">
                <a:solidFill>
                  <a:srgbClr val="000000"/>
                </a:solidFill>
                <a:latin typeface="Calibri"/>
                <a:ea typeface="Calibri"/>
              </a:rPr>
              <a:t>Treatment : Farmers are invited to a cooking demonstration and tasting session of maize flour obtained from maize of an improved seed variety</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a:lnSpc>
                <a:spcPct val="100000"/>
              </a:lnSpc>
            </a:pPr>
            <a:r>
              <a:rPr b="0" lang="en-US" sz="2400" spc="-1" strike="noStrike">
                <a:solidFill>
                  <a:srgbClr val="000000"/>
                </a:solidFill>
                <a:latin typeface="Arial"/>
                <a:ea typeface="DejaVu Sans"/>
              </a:rPr>
              <a:t>Note: Potentially interesting gender effects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 descr=""/>
          <p:cNvPicPr/>
          <p:nvPr/>
        </p:nvPicPr>
        <p:blipFill>
          <a:blip r:embed="rId1"/>
          <a:stretch/>
        </p:blipFill>
        <p:spPr>
          <a:xfrm>
            <a:off x="4572000" y="1792800"/>
            <a:ext cx="3314520" cy="2285280"/>
          </a:xfrm>
          <a:prstGeom prst="rect">
            <a:avLst/>
          </a:prstGeom>
          <a:ln w="0">
            <a:noFill/>
          </a:ln>
        </p:spPr>
      </p:pic>
      <p:sp>
        <p:nvSpPr>
          <p:cNvPr id="93" name="PlaceHolder 17"/>
          <p:cNvSpPr/>
          <p:nvPr/>
        </p:nvSpPr>
        <p:spPr>
          <a:xfrm>
            <a:off x="838080" y="365040"/>
            <a:ext cx="10512720" cy="13226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600" spc="-1" strike="noStrike">
                <a:solidFill>
                  <a:srgbClr val="000000"/>
                </a:solidFill>
                <a:latin typeface="Calibri Light"/>
                <a:ea typeface="Calibri Light"/>
              </a:rPr>
              <a:t>Q2: Piloting cooking demonstrations/blind tasting/flour trail pack</a:t>
            </a:r>
            <a:endParaRPr b="0" lang="en-US" sz="3600" spc="-1" strike="noStrike">
              <a:solidFill>
                <a:srgbClr val="000000"/>
              </a:solidFill>
              <a:latin typeface="Arial"/>
            </a:endParaRPr>
          </a:p>
        </p:txBody>
      </p:sp>
      <p:pic>
        <p:nvPicPr>
          <p:cNvPr id="94" name="" descr=""/>
          <p:cNvPicPr/>
          <p:nvPr/>
        </p:nvPicPr>
        <p:blipFill>
          <a:blip r:embed="rId2"/>
          <a:stretch/>
        </p:blipFill>
        <p:spPr>
          <a:xfrm>
            <a:off x="4550760" y="4169880"/>
            <a:ext cx="3335760" cy="2401200"/>
          </a:xfrm>
          <a:prstGeom prst="rect">
            <a:avLst/>
          </a:prstGeom>
          <a:ln w="0">
            <a:noFill/>
          </a:ln>
        </p:spPr>
      </p:pic>
      <p:pic>
        <p:nvPicPr>
          <p:cNvPr id="95" name="" descr=""/>
          <p:cNvPicPr/>
          <p:nvPr/>
        </p:nvPicPr>
        <p:blipFill>
          <a:blip r:embed="rId3"/>
          <a:stretch/>
        </p:blipFill>
        <p:spPr>
          <a:xfrm>
            <a:off x="8001000" y="4222800"/>
            <a:ext cx="3244680" cy="2337120"/>
          </a:xfrm>
          <a:prstGeom prst="rect">
            <a:avLst/>
          </a:prstGeom>
          <a:ln w="0">
            <a:noFill/>
          </a:ln>
        </p:spPr>
      </p:pic>
      <p:pic>
        <p:nvPicPr>
          <p:cNvPr id="96" name="" descr=""/>
          <p:cNvPicPr/>
          <p:nvPr/>
        </p:nvPicPr>
        <p:blipFill>
          <a:blip r:embed="rId4"/>
          <a:stretch/>
        </p:blipFill>
        <p:spPr>
          <a:xfrm>
            <a:off x="8016840" y="1760040"/>
            <a:ext cx="3184200" cy="2398320"/>
          </a:xfrm>
          <a:prstGeom prst="rect">
            <a:avLst/>
          </a:prstGeom>
          <a:ln w="0">
            <a:noFill/>
          </a:ln>
        </p:spPr>
      </p:pic>
      <p:pic>
        <p:nvPicPr>
          <p:cNvPr id="97" name="" descr=""/>
          <p:cNvPicPr/>
          <p:nvPr/>
        </p:nvPicPr>
        <p:blipFill>
          <a:blip r:embed="rId5"/>
          <a:stretch/>
        </p:blipFill>
        <p:spPr>
          <a:xfrm>
            <a:off x="868320" y="1788840"/>
            <a:ext cx="3596760" cy="4780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5"/>
          <p:cNvSpPr/>
          <p:nvPr/>
        </p:nvSpPr>
        <p:spPr>
          <a:xfrm>
            <a:off x="838080" y="365040"/>
            <a:ext cx="10512720" cy="132264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4400" spc="-1" strike="noStrike">
                <a:solidFill>
                  <a:srgbClr val="000000"/>
                </a:solidFill>
                <a:latin typeface="Calibri Light"/>
                <a:ea typeface="Calibri Light"/>
              </a:rPr>
              <a:t>Q3: Do people learn less if they get stuff for free</a:t>
            </a:r>
            <a:endParaRPr b="0" lang="en-US" sz="4400" spc="-1" strike="noStrike">
              <a:solidFill>
                <a:srgbClr val="000000"/>
              </a:solidFill>
              <a:latin typeface="Arial"/>
            </a:endParaRPr>
          </a:p>
        </p:txBody>
      </p:sp>
      <p:sp>
        <p:nvSpPr>
          <p:cNvPr id="99" name="PlaceHolder 6"/>
          <p:cNvSpPr/>
          <p:nvPr/>
        </p:nvSpPr>
        <p:spPr>
          <a:xfrm>
            <a:off x="838080" y="1849320"/>
            <a:ext cx="10512720" cy="4348440"/>
          </a:xfrm>
          <a:prstGeom prst="rect">
            <a:avLst/>
          </a:prstGeom>
          <a:noFill/>
          <a:ln w="0">
            <a:noFill/>
          </a:ln>
        </p:spPr>
        <p:style>
          <a:lnRef idx="0"/>
          <a:fillRef idx="0"/>
          <a:effectRef idx="0"/>
          <a:fontRef idx="minor"/>
        </p:style>
        <p:txBody>
          <a:bodyPr lIns="90000" rIns="90000" tIns="45000" bIns="45000" anchor="t">
            <a:normAutofit fontScale="84000"/>
          </a:bodyPr>
          <a:p>
            <a:pPr marL="219240" indent="-219240">
              <a:lnSpc>
                <a:spcPct val="90000"/>
              </a:lnSpc>
              <a:spcBef>
                <a:spcPts val="1001"/>
              </a:spcBef>
              <a:buClr>
                <a:srgbClr val="000000"/>
              </a:buClr>
              <a:buFont typeface="Arial"/>
              <a:buChar char="•"/>
            </a:pPr>
            <a:r>
              <a:rPr b="0" lang="en-US" sz="2800" spc="-1" strike="noStrike">
                <a:solidFill>
                  <a:srgbClr val="000000"/>
                </a:solidFill>
                <a:latin typeface="Calibri"/>
                <a:ea typeface="Calibri"/>
              </a:rPr>
              <a:t>Free things are not valued as much as things you need to pay for</a:t>
            </a:r>
            <a:endParaRPr b="0" lang="en-US" sz="2800" spc="-1" strike="noStrike">
              <a:solidFill>
                <a:srgbClr val="000000"/>
              </a:solidFill>
              <a:latin typeface="Arial"/>
            </a:endParaRPr>
          </a:p>
          <a:p>
            <a:pPr marL="219240" indent="-219240">
              <a:lnSpc>
                <a:spcPct val="90000"/>
              </a:lnSpc>
              <a:spcBef>
                <a:spcPts val="1001"/>
              </a:spcBef>
              <a:buClr>
                <a:srgbClr val="000000"/>
              </a:buClr>
              <a:buFont typeface="Arial"/>
              <a:buChar char="•"/>
            </a:pPr>
            <a:r>
              <a:rPr b="0" lang="en-US" sz="2800" spc="-1" strike="noStrike">
                <a:solidFill>
                  <a:srgbClr val="000000"/>
                </a:solidFill>
                <a:latin typeface="Calibri"/>
                <a:ea typeface="Calibri"/>
              </a:rPr>
              <a:t>Two effects:</a:t>
            </a:r>
            <a:endParaRPr b="0" lang="en-US" sz="2800" spc="-1" strike="noStrike">
              <a:solidFill>
                <a:srgbClr val="000000"/>
              </a:solidFill>
              <a:latin typeface="Arial"/>
            </a:endParaRPr>
          </a:p>
          <a:p>
            <a:pPr lvl="1" marL="659880" indent="-219240">
              <a:lnSpc>
                <a:spcPct val="90000"/>
              </a:lnSpc>
              <a:spcBef>
                <a:spcPts val="499"/>
              </a:spcBef>
              <a:buClr>
                <a:srgbClr val="000000"/>
              </a:buClr>
              <a:buFont typeface="Arial"/>
              <a:buChar char="•"/>
            </a:pPr>
            <a:r>
              <a:rPr b="1" lang="en-US" sz="2400" spc="-1" strike="noStrike">
                <a:solidFill>
                  <a:srgbClr val="000000"/>
                </a:solidFill>
                <a:latin typeface="Calibri"/>
                <a:ea typeface="Calibri"/>
              </a:rPr>
              <a:t>screening effect</a:t>
            </a:r>
            <a:r>
              <a:rPr b="0" lang="en-US" sz="2400" spc="-1" strike="noStrike">
                <a:solidFill>
                  <a:srgbClr val="000000"/>
                </a:solidFill>
                <a:latin typeface="Calibri"/>
                <a:ea typeface="Calibri"/>
              </a:rPr>
              <a:t>: charging a positive price could select out those who do not value the good and place it only in the hands of those who are likely to use it</a:t>
            </a:r>
            <a:endParaRPr b="0" lang="en-US" sz="2400" spc="-1" strike="noStrike">
              <a:solidFill>
                <a:srgbClr val="000000"/>
              </a:solidFill>
              <a:latin typeface="Arial"/>
            </a:endParaRPr>
          </a:p>
          <a:p>
            <a:pPr lvl="1" marL="659880" indent="-219240">
              <a:lnSpc>
                <a:spcPct val="90000"/>
              </a:lnSpc>
              <a:spcBef>
                <a:spcPts val="499"/>
              </a:spcBef>
              <a:buClr>
                <a:srgbClr val="000000"/>
              </a:buClr>
              <a:buFont typeface="Arial"/>
              <a:buChar char="•"/>
            </a:pPr>
            <a:r>
              <a:rPr b="1" lang="en-US" sz="2400" spc="-1" strike="noStrike">
                <a:solidFill>
                  <a:srgbClr val="000000"/>
                </a:solidFill>
                <a:latin typeface="Calibri"/>
                <a:ea typeface="Calibri"/>
              </a:rPr>
              <a:t>Sunk cost effect</a:t>
            </a:r>
            <a:r>
              <a:rPr b="0" lang="en-US" sz="2400" spc="-1" strike="noStrike">
                <a:solidFill>
                  <a:srgbClr val="000000"/>
                </a:solidFill>
                <a:latin typeface="Calibri"/>
                <a:ea typeface="Calibri"/>
              </a:rPr>
              <a:t>: a psychological effect whereby paying a positive price for a good could induce people to use it more, regardless of how much they value it</a:t>
            </a:r>
            <a:endParaRPr b="0" lang="en-US" sz="2400" spc="-1" strike="noStrike">
              <a:solidFill>
                <a:srgbClr val="000000"/>
              </a:solidFill>
              <a:latin typeface="Arial"/>
            </a:endParaRPr>
          </a:p>
          <a:p>
            <a:pPr marL="219240" indent="-219240">
              <a:lnSpc>
                <a:spcPct val="90000"/>
              </a:lnSpc>
              <a:spcBef>
                <a:spcPts val="1001"/>
              </a:spcBef>
              <a:buClr>
                <a:srgbClr val="000000"/>
              </a:buClr>
              <a:buFont typeface="Arial"/>
              <a:buChar char="•"/>
            </a:pPr>
            <a:r>
              <a:rPr b="0" lang="en-US" sz="2800" spc="-1" strike="noStrike">
                <a:solidFill>
                  <a:srgbClr val="000000"/>
                </a:solidFill>
                <a:latin typeface="Calibri"/>
                <a:ea typeface="Calibri"/>
              </a:rPr>
              <a:t>Problem: how to disentangle these two effects?</a:t>
            </a:r>
            <a:endParaRPr b="0" lang="en-US" sz="2800" spc="-1" strike="noStrike">
              <a:solidFill>
                <a:srgbClr val="000000"/>
              </a:solidFill>
              <a:latin typeface="Arial"/>
            </a:endParaRPr>
          </a:p>
          <a:p>
            <a:pPr lvl="1" marL="659880" indent="-219240">
              <a:lnSpc>
                <a:spcPct val="90000"/>
              </a:lnSpc>
              <a:spcBef>
                <a:spcPts val="499"/>
              </a:spcBef>
              <a:buClr>
                <a:srgbClr val="000000"/>
              </a:buClr>
              <a:buFont typeface="Arial"/>
              <a:buChar char="•"/>
            </a:pPr>
            <a:r>
              <a:rPr b="0" lang="en-US" sz="2400" spc="-1" strike="noStrike">
                <a:solidFill>
                  <a:srgbClr val="000000"/>
                </a:solidFill>
                <a:latin typeface="Calibri"/>
                <a:ea typeface="Calibri"/>
              </a:rPr>
              <a:t>A two-stage pricing design where you first ask farmers to pay a price (</a:t>
            </a:r>
            <a:r>
              <a:rPr b="0" i="1" lang="en-US" sz="2400" spc="-1" strike="noStrike">
                <a:solidFill>
                  <a:srgbClr val="000000"/>
                </a:solidFill>
                <a:latin typeface="Calibri"/>
                <a:ea typeface="Calibri"/>
              </a:rPr>
              <a:t>offer price</a:t>
            </a:r>
            <a:r>
              <a:rPr b="0" lang="en-US" sz="2400" spc="-1" strike="noStrike">
                <a:solidFill>
                  <a:srgbClr val="000000"/>
                </a:solidFill>
                <a:latin typeface="Calibri"/>
                <a:ea typeface="Calibri"/>
              </a:rPr>
              <a:t>) and then give them a surprise reduction (leading to a </a:t>
            </a:r>
            <a:r>
              <a:rPr b="0" i="1" lang="en-US" sz="2400" spc="-1" strike="noStrike">
                <a:solidFill>
                  <a:srgbClr val="000000"/>
                </a:solidFill>
                <a:latin typeface="Calibri"/>
                <a:ea typeface="Calibri"/>
              </a:rPr>
              <a:t>transaction price</a:t>
            </a:r>
            <a:r>
              <a:rPr b="0" lang="en-US" sz="2400" spc="-1" strike="noStrike">
                <a:solidFill>
                  <a:srgbClr val="000000"/>
                </a:solidFill>
                <a:latin typeface="Calibri"/>
                <a:ea typeface="Calibri"/>
              </a:rPr>
              <a:t>) – then run a) regression to look at effect of </a:t>
            </a:r>
            <a:r>
              <a:rPr b="0" i="1" lang="en-US" sz="2400" spc="-1" strike="noStrike">
                <a:solidFill>
                  <a:srgbClr val="000000"/>
                </a:solidFill>
                <a:latin typeface="Calibri"/>
                <a:ea typeface="Calibri"/>
              </a:rPr>
              <a:t>offer price</a:t>
            </a:r>
            <a:r>
              <a:rPr b="0" lang="en-US" sz="2400" spc="-1" strike="noStrike">
                <a:solidFill>
                  <a:srgbClr val="000000"/>
                </a:solidFill>
                <a:latin typeface="Calibri"/>
                <a:ea typeface="Calibri"/>
              </a:rPr>
              <a:t> keeping </a:t>
            </a:r>
            <a:r>
              <a:rPr b="0" i="1" lang="en-US" sz="2400" spc="-1" strike="noStrike">
                <a:solidFill>
                  <a:srgbClr val="000000"/>
                </a:solidFill>
                <a:latin typeface="Calibri"/>
                <a:ea typeface="Calibri"/>
              </a:rPr>
              <a:t>transaction price</a:t>
            </a:r>
            <a:r>
              <a:rPr b="0" lang="en-US" sz="2400" spc="-1" strike="noStrike">
                <a:solidFill>
                  <a:srgbClr val="000000"/>
                </a:solidFill>
                <a:latin typeface="Calibri"/>
                <a:ea typeface="Calibri"/>
              </a:rPr>
              <a:t> constant and b) run regression to look at effect of </a:t>
            </a:r>
            <a:r>
              <a:rPr b="0" i="1" lang="en-US" sz="2400" spc="-1" strike="noStrike">
                <a:solidFill>
                  <a:srgbClr val="000000"/>
                </a:solidFill>
                <a:latin typeface="Calibri"/>
                <a:ea typeface="Calibri"/>
              </a:rPr>
              <a:t>transaction price</a:t>
            </a:r>
            <a:r>
              <a:rPr b="0" lang="en-US" sz="2400" spc="-1" strike="noStrike">
                <a:solidFill>
                  <a:srgbClr val="000000"/>
                </a:solidFill>
                <a:latin typeface="Calibri"/>
                <a:ea typeface="Calibri"/>
              </a:rPr>
              <a:t> keeping </a:t>
            </a:r>
            <a:r>
              <a:rPr b="0" i="1" lang="en-US" sz="2400" spc="-1" strike="noStrike">
                <a:solidFill>
                  <a:srgbClr val="000000"/>
                </a:solidFill>
                <a:latin typeface="Calibri"/>
                <a:ea typeface="Calibri"/>
              </a:rPr>
              <a:t>offer price</a:t>
            </a:r>
            <a:r>
              <a:rPr b="0" lang="en-US" sz="2400" spc="-1" strike="noStrike">
                <a:solidFill>
                  <a:srgbClr val="000000"/>
                </a:solidFill>
                <a:latin typeface="Calibri"/>
                <a:ea typeface="Calibri"/>
              </a:rPr>
              <a:t> constant </a:t>
            </a:r>
            <a:endParaRPr b="0" lang="en-US" sz="2400" spc="-1" strike="noStrike">
              <a:solidFill>
                <a:srgbClr val="000000"/>
              </a:solidFill>
              <a:latin typeface="Arial"/>
            </a:endParaRPr>
          </a:p>
          <a:p>
            <a:pPr>
              <a:lnSpc>
                <a:spcPct val="90000"/>
              </a:lnSpc>
              <a:spcBef>
                <a:spcPts val="1417"/>
              </a:spcBef>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2720" cy="132264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ea typeface="Calibri Light"/>
              </a:rPr>
              <a:t>Experimental design</a:t>
            </a:r>
            <a:endParaRPr b="0" lang="en-US" sz="4400" spc="-1" strike="noStrike">
              <a:solidFill>
                <a:srgbClr val="000000"/>
              </a:solidFill>
              <a:latin typeface="Arial"/>
            </a:endParaRPr>
          </a:p>
        </p:txBody>
      </p:sp>
      <p:pic>
        <p:nvPicPr>
          <p:cNvPr id="101" name="" descr=""/>
          <p:cNvPicPr/>
          <p:nvPr/>
        </p:nvPicPr>
        <p:blipFill>
          <a:blip r:embed="rId1"/>
          <a:stretch/>
        </p:blipFill>
        <p:spPr>
          <a:xfrm>
            <a:off x="507240" y="2122560"/>
            <a:ext cx="11226240" cy="3104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2720" cy="132264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ea typeface="Calibri Light"/>
              </a:rPr>
              <a:t>Timeline</a:t>
            </a:r>
            <a:endParaRPr b="0" lang="en-US" sz="4400" spc="-1" strike="noStrike">
              <a:solidFill>
                <a:srgbClr val="000000"/>
              </a:solidFill>
              <a:latin typeface="Arial"/>
            </a:endParaRPr>
          </a:p>
        </p:txBody>
      </p:sp>
      <p:sp>
        <p:nvSpPr>
          <p:cNvPr id="103" name="PlaceHolder 12"/>
          <p:cNvSpPr/>
          <p:nvPr/>
        </p:nvSpPr>
        <p:spPr>
          <a:xfrm>
            <a:off x="838080" y="1826280"/>
            <a:ext cx="10512720" cy="4348440"/>
          </a:xfrm>
          <a:prstGeom prst="rect">
            <a:avLst/>
          </a:prstGeom>
          <a:noFill/>
          <a:ln w="0">
            <a:noFill/>
          </a:ln>
        </p:spPr>
        <p:style>
          <a:lnRef idx="0"/>
          <a:fillRef idx="0"/>
          <a:effectRef idx="0"/>
          <a:fontRef idx="minor"/>
        </p:style>
        <p:txBody>
          <a:bodyPr lIns="90000" rIns="90000" tIns="45000" bIns="45000" anchor="t">
            <a:normAutofit/>
          </a:bodyPr>
          <a:p>
            <a:pPr marL="432000" indent="-324000">
              <a:lnSpc>
                <a:spcPct val="90000"/>
              </a:lnSpc>
              <a:spcBef>
                <a:spcPts val="1417"/>
              </a:spcBef>
              <a:buClr>
                <a:srgbClr val="000000"/>
              </a:buClr>
              <a:buSzPct val="45000"/>
              <a:buFont typeface="Wingdings" charset="2"/>
              <a:buChar char=""/>
              <a:tabLst>
                <a:tab algn="l" pos="0"/>
              </a:tabLst>
            </a:pPr>
            <a:r>
              <a:rPr b="0" lang="en-US" sz="2400" spc="-1" strike="noStrike">
                <a:solidFill>
                  <a:srgbClr val="000000"/>
                </a:solidFill>
                <a:latin typeface="Calibri"/>
                <a:ea typeface="Calibri"/>
              </a:rPr>
              <a:t>January 2023 – baseline done + distribution of trial packs (free, paid for, and discounted)</a:t>
            </a:r>
            <a:endParaRPr b="0" lang="en-US" sz="2400" spc="-1" strike="noStrike">
              <a:solidFill>
                <a:srgbClr val="000000"/>
              </a:solidFill>
              <a:latin typeface="Arial"/>
            </a:endParaRPr>
          </a:p>
          <a:p>
            <a:pPr marL="432000" indent="-324000" algn="r">
              <a:lnSpc>
                <a:spcPct val="90000"/>
              </a:lnSpc>
              <a:spcBef>
                <a:spcPts val="1417"/>
              </a:spcBef>
              <a:buClr>
                <a:srgbClr val="000000"/>
              </a:buClr>
              <a:buSzPct val="45000"/>
              <a:buFont typeface="Wingdings" charset="2"/>
              <a:buChar char=""/>
              <a:tabLst>
                <a:tab algn="l" pos="0"/>
              </a:tabLst>
            </a:pPr>
            <a:r>
              <a:rPr b="0" lang="en-US" sz="2400" spc="-1" strike="noStrike">
                <a:solidFill>
                  <a:srgbClr val="000000"/>
                </a:solidFill>
                <a:latin typeface="Calibri"/>
                <a:ea typeface="Calibri"/>
              </a:rPr>
              <a:t>farmers plant in March, harvest in July</a:t>
            </a:r>
            <a:endParaRPr b="0" lang="en-US" sz="2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2400" spc="-1" strike="noStrike">
                <a:solidFill>
                  <a:srgbClr val="000000"/>
                </a:solidFill>
                <a:latin typeface="Calibri"/>
                <a:ea typeface="Calibri"/>
              </a:rPr>
              <a:t>July 2023 – implement consumption intervention</a:t>
            </a:r>
            <a:endParaRPr b="0" lang="en-US" sz="2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2400" spc="-1" strike="noStrike">
                <a:solidFill>
                  <a:srgbClr val="000000"/>
                </a:solidFill>
                <a:latin typeface="Calibri"/>
                <a:ea typeface="Calibri"/>
              </a:rPr>
              <a:t>August 2023  - partial midline (focus on use of trial packs)</a:t>
            </a:r>
            <a:endParaRPr b="0" lang="en-US" sz="2400" spc="-1" strike="noStrike">
              <a:solidFill>
                <a:srgbClr val="000000"/>
              </a:solidFill>
              <a:latin typeface="Arial"/>
            </a:endParaRPr>
          </a:p>
          <a:p>
            <a:pPr algn="r">
              <a:lnSpc>
                <a:spcPct val="90000"/>
              </a:lnSpc>
              <a:spcBef>
                <a:spcPts val="1417"/>
              </a:spcBef>
              <a:tabLst>
                <a:tab algn="l" pos="0"/>
              </a:tabLst>
            </a:pPr>
            <a:r>
              <a:rPr b="0" lang="en-US" sz="2400" spc="-1" strike="noStrike">
                <a:solidFill>
                  <a:srgbClr val="000000"/>
                </a:solidFill>
                <a:latin typeface="Calibri"/>
                <a:ea typeface="Calibri"/>
              </a:rPr>
              <a:t>farmers plant in August, harvest in January 2024</a:t>
            </a:r>
            <a:endParaRPr b="0" lang="en-US" sz="2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tabLst>
                <a:tab algn="l" pos="0"/>
              </a:tabLst>
            </a:pPr>
            <a:r>
              <a:rPr b="0" lang="en-US" sz="2400" spc="-1" strike="noStrike">
                <a:solidFill>
                  <a:srgbClr val="000000"/>
                </a:solidFill>
                <a:latin typeface="Calibri"/>
                <a:ea typeface="Calibri"/>
              </a:rPr>
              <a:t>February 2024 – endline data collection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3521</TotalTime>
  <Application>LibreOffice/7.5.4.2$Linux_X86_64 LibreOffice_project/50$Build-2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2023-05-31T07:17:37Z</dcterms:created>
  <dc:creator/>
  <dc:description/>
  <dc:language>en-US</dc:language>
  <cp:lastModifiedBy/>
  <dcterms:modified xsi:type="dcterms:W3CDTF">2023-06-19T12:33:57Z</dcterms:modified>
  <cp:revision>238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7</vt:i4>
  </property>
</Properties>
</file>